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BA4CC3D-B762-40D3-8222-4C7EF5D94C0A}">
  <a:tblStyle styleId="{4BA4CC3D-B762-40D3-8222-4C7EF5D94C0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17483a1cd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17483a1c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17483a1cd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17483a1c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N-AgVDBan-nDhrPtf4twRta-nZwv-zP40GWCxjelbcY/view" TargetMode="External"/><Relationship Id="rId10" Type="http://schemas.openxmlformats.org/officeDocument/2006/relationships/hyperlink" Target="https://docs.google.com/presentation/d/1rZTjFeb0dewn5PJBlpVdO--xLetfulVEfznmc1aiRZk/view" TargetMode="External"/><Relationship Id="rId13" Type="http://schemas.openxmlformats.org/officeDocument/2006/relationships/hyperlink" Target="https://docs.google.com/presentation/d/1zf2Bj-PcKC1gjXY6ZSPEvzJbnwsbR9BUdfMmzf967wg/view" TargetMode="External"/><Relationship Id="rId12" Type="http://schemas.openxmlformats.org/officeDocument/2006/relationships/hyperlink" Target="https://docs.google.com/presentation/d/1kQO3cDA3YTcrRkAoJy-si2KejE061Hgwbo1jHPrcb_8/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hyperlink" Target="https://docs.google.com/presentation/d/1jcul5CEpKlvghpdimF35WirTtSefC5rPXFonrwArRbI/view" TargetMode="External"/><Relationship Id="rId5" Type="http://schemas.openxmlformats.org/officeDocument/2006/relationships/hyperlink" Target="https://docs.google.com/presentation/d/1N-AgVDBan-nDhrPtf4twRta-nZwv-zP40GWCxjelbcY/view" TargetMode="External"/><Relationship Id="rId6" Type="http://schemas.openxmlformats.org/officeDocument/2006/relationships/hyperlink" Target="https://docs.google.com/presentation/d/1kQO3cDA3YTcrRkAoJy-si2KejE061Hgwbo1jHPrcb_8/view" TargetMode="External"/><Relationship Id="rId7" Type="http://schemas.openxmlformats.org/officeDocument/2006/relationships/hyperlink" Target="https://docs.google.com/presentation/d/1zf2Bj-PcKC1gjXY6ZSPEvzJbnwsbR9BUdfMmzf967wg/view" TargetMode="External"/><Relationship Id="rId8" Type="http://schemas.openxmlformats.org/officeDocument/2006/relationships/hyperlink" Target="https://docs.google.com/presentation/d/10oBS7as66z9TyBWQlt4dsAw31fCNjuJVALq_58oNQBk/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cs.google.com/presentation/d/10oBS7as66z9TyBWQlt4dsAw31fCNjuJVALq_58oNQBk/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{4BA4CC3D-B762-40D3-8222-4C7EF5D94C0A}</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4: Middle Passage Experiences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 sources reveal about both the brutality of slavery and the strength of those who endured it?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Middle Passage Experiences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Middle Passage Experiences Gallery Walk Sources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Middle Passage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the experiences on the Middle </a:t>
                      </a:r>
                      <a:r>
                        <a:rPr lang="en" sz="1200">
                          <a:solidFill>
                            <a:schemeClr val="dk1"/>
                          </a:solidFill>
                          <a:latin typeface="Inter"/>
                          <a:ea typeface="Inter"/>
                          <a:cs typeface="Inter"/>
                          <a:sym typeface="Inter"/>
                        </a:rPr>
                        <a:t>Passage</a:t>
                      </a:r>
                      <a:r>
                        <a:rPr lang="en" sz="1200">
                          <a:solidFill>
                            <a:schemeClr val="dk1"/>
                          </a:solidFill>
                          <a:latin typeface="Inter"/>
                          <a:ea typeface="Inter"/>
                          <a:cs typeface="Inter"/>
                          <a:sym typeface="Inter"/>
                        </a:rPr>
                        <a:t> through a gallery walk. Students will a Notice, Wonder, Think graphic organizer found on pages 1-2 of the </a:t>
                      </a:r>
                      <a:r>
                        <a:rPr lang="en" sz="1200" u="sng">
                          <a:solidFill>
                            <a:schemeClr val="hlink"/>
                          </a:solidFill>
                          <a:latin typeface="Inter"/>
                          <a:ea typeface="Inter"/>
                          <a:cs typeface="Inter"/>
                          <a:sym typeface="Inter"/>
                          <a:hlinkClick r:id="rId12"/>
                        </a:rPr>
                        <a:t>student worksheet</a:t>
                      </a:r>
                      <a:r>
                        <a:rPr lang="en" sz="1200">
                          <a:solidFill>
                            <a:schemeClr val="dk1"/>
                          </a:solidFill>
                          <a:latin typeface="Inter"/>
                          <a:ea typeface="Inter"/>
                          <a:cs typeface="Inter"/>
                          <a:sym typeface="Inter"/>
                        </a:rPr>
                        <a:t>. Consider doing Source 1 together and then releasing students. It is recommended to post two copies of each gallery walk image around the room to ensure adequate student spacing at each source.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Post </a:t>
                      </a:r>
                      <a:r>
                        <a:rPr lang="en" sz="1200" u="sng">
                          <a:solidFill>
                            <a:schemeClr val="hlink"/>
                          </a:solidFill>
                          <a:latin typeface="Inter"/>
                          <a:ea typeface="Inter"/>
                          <a:cs typeface="Inter"/>
                          <a:sym typeface="Inter"/>
                          <a:hlinkClick r:id="rId13"/>
                        </a:rPr>
                        <a:t>Gallery Walk Sources</a:t>
                      </a:r>
                      <a:r>
                        <a:rPr lang="en" sz="1200">
                          <a:solidFill>
                            <a:srgbClr val="000000"/>
                          </a:solidFill>
                          <a:latin typeface="Inter"/>
                          <a:ea typeface="Inter"/>
                          <a:cs typeface="Inter"/>
                          <a:sym typeface="Inter"/>
                        </a:rPr>
                        <a:t> around the classroom</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Complete Source 1 collectively</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 and provide directions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With a group, move to each source around the classroom</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questions on the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{4BA4CC3D-B762-40D3-8222-4C7EF5D94C0A}</a:tableStyleId>
              </a:tblPr>
              <a:tblGrid>
                <a:gridCol w="1673200"/>
                <a:gridCol w="4057350"/>
                <a:gridCol w="3702950"/>
              </a:tblGrid>
              <a:tr h="292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Middle Passage Experiences</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96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the Slave Wrecks Project with a Webquest. They will view images, read short text descriptions, watch videos, and view artifacts, while worksheet page 2 takes them step-by-step through the process. They will need digital access and headphones.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76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with digital access to worksheet and headphones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Listen to directions and expectations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webquest using the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63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in which they reflect on a quote that highlights the impact of the Middle Passage on enslaved persons.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701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a:t>
                      </a:r>
                      <a:r>
                        <a:rPr lang="en" sz="1200">
                          <a:latin typeface="Inter"/>
                          <a:ea typeface="Inter"/>
                          <a:cs typeface="Inter"/>
                          <a:sym typeface="Inter"/>
                        </a:rPr>
                        <a:t>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two prompts based on a quote about the impact of the Middle Passage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1050">
                <a:tc>
                  <a:txBody>
                    <a:bodyPr/>
                    <a:lstStyle/>
                    <a:p>
                      <a:pPr indent="0" lvl="0" marL="0" rtl="0" algn="l">
                        <a:spcBef>
                          <a:spcPts val="0"/>
                        </a:spcBef>
                        <a:spcAft>
                          <a:spcPts val="0"/>
                        </a:spcAft>
                        <a:buNone/>
                      </a:pPr>
                      <a:r>
                        <a:rPr b="1" lang="en" sz="1300">
                          <a:latin typeface="Inter"/>
                          <a:ea typeface="Inter"/>
                          <a:cs typeface="Inter"/>
                          <a:sym typeface="Inter"/>
                        </a:rPr>
                        <a:t>STANDARD(S)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1000"/>
                        </a:spcAft>
                        <a:buNone/>
                      </a:pPr>
                      <a:r>
                        <a:rPr lang="en" sz="1200">
                          <a:solidFill>
                            <a:schemeClr val="dk1"/>
                          </a:solidFill>
                          <a:latin typeface="Inter"/>
                          <a:ea typeface="Inter"/>
                          <a:cs typeface="Inter"/>
                          <a:sym typeface="Inter"/>
                        </a:rPr>
                        <a:t>2.18 Evaluate primary source accounts of the Middle Passage to analyze the dehumanizing experience forced upon enslaved people and the ways in which individuals worked to maintain humanity and dignity in the face of mass atrocity.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1050">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Teaching about slavery is essential to helping students understand the complexities of history, power, race, and resistance. However, it is also a topic that includes traumatic and painful experiences that continue to impact communities today. As educators, it’s important to approach this content with care, accuracy, and cultural sensitivity. Please view resources within the Best Practice Repository for teaching hard history.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Africa: Agency &amp; Resistance: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